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49" name="Shape 2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263" name="Shape 2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3" name="Shape 3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5" name="Shape 31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1" name="Shape 3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" name="Shape 3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6" name="Shape 1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6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0" name="Shape 80"/>
          <p:cNvSpPr/>
          <p:nvPr>
            <p:ph idx="2" type="pic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sz="16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sz="14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sz="12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sz="10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sz="10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sz="10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sz="10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sz="10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sz="1000"/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88" name="Shape 88"/>
          <p:cNvSpPr txBox="1"/>
          <p:nvPr>
            <p:ph idx="2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sz="16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sz="14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sz="12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sz="10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sz="10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sz="10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sz="10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sz="10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sz="1000"/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b="1" sz="1600"/>
            </a:lvl9pPr>
          </a:lstStyle>
          <a:p/>
        </p:txBody>
      </p:sp>
      <p:sp>
        <p:nvSpPr>
          <p:cNvPr id="104" name="Shape 104"/>
          <p:cNvSpPr txBox="1"/>
          <p:nvPr>
            <p:ph idx="2" type="body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3" type="body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b="1" sz="1600"/>
            </a:lvl9pPr>
          </a:lstStyle>
          <a:p/>
        </p:txBody>
      </p:sp>
      <p:sp>
        <p:nvSpPr>
          <p:cNvPr id="106" name="Shape 106"/>
          <p:cNvSpPr txBox="1"/>
          <p:nvPr>
            <p:ph idx="4" type="body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60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imes New Roman"/>
              <a:buNone/>
              <a:defRPr sz="2400"/>
            </a:lvl1pPr>
            <a:lvl2pPr indent="0" lvl="1" marL="457200" rtl="0">
              <a:spcBef>
                <a:spcPts val="0"/>
              </a:spcBef>
              <a:buFont typeface="Times New Roman"/>
              <a:buNone/>
              <a:defRPr sz="2000"/>
            </a:lvl2pPr>
            <a:lvl3pPr indent="0" lvl="2" marL="914400" rtl="0">
              <a:spcBef>
                <a:spcPts val="0"/>
              </a:spcBef>
              <a:buFont typeface="Times New Roman"/>
              <a:buNone/>
              <a:defRPr sz="1800"/>
            </a:lvl3pPr>
            <a:lvl4pPr indent="0" lvl="3" marL="1371600" rtl="0">
              <a:spcBef>
                <a:spcPts val="0"/>
              </a:spcBef>
              <a:buFont typeface="Times New Roman"/>
              <a:buNone/>
              <a:defRPr sz="1600"/>
            </a:lvl4pPr>
            <a:lvl5pPr indent="0" lvl="4" marL="1828800" rtl="0">
              <a:spcBef>
                <a:spcPts val="0"/>
              </a:spcBef>
              <a:buFont typeface="Times New Roman"/>
              <a:buNone/>
              <a:defRPr sz="1600"/>
            </a:lvl5pPr>
            <a:lvl6pPr indent="0" lvl="5" marL="2286000" rtl="0">
              <a:spcBef>
                <a:spcPts val="0"/>
              </a:spcBef>
              <a:buFont typeface="Times New Roman"/>
              <a:buNone/>
              <a:defRPr sz="1600"/>
            </a:lvl6pPr>
            <a:lvl7pPr indent="0" lvl="6" marL="2743200" rtl="0">
              <a:spcBef>
                <a:spcPts val="0"/>
              </a:spcBef>
              <a:buFont typeface="Times New Roman"/>
              <a:buNone/>
              <a:defRPr sz="1600"/>
            </a:lvl7pPr>
            <a:lvl8pPr indent="0" lvl="7" marL="3200400" rtl="0">
              <a:spcBef>
                <a:spcPts val="0"/>
              </a:spcBef>
              <a:buFont typeface="Times New Roman"/>
              <a:buNone/>
              <a:defRPr sz="1600"/>
            </a:lvl8pPr>
            <a:lvl9pPr indent="0" lvl="8" marL="3657600" rtl="0">
              <a:spcBef>
                <a:spcPts val="0"/>
              </a:spcBef>
              <a:buFont typeface="Times New Roman"/>
              <a:buNone/>
              <a:defRPr sz="1600"/>
            </a:lvl9pPr>
          </a:lstStyle>
          <a:p/>
        </p:txBody>
      </p:sp>
      <p:sp>
        <p:nvSpPr>
          <p:cNvPr id="113" name="Shape 11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ClipArt">
  <p:cSld name="Title, Text and Clip Ar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Shape 37"/>
          <p:cNvSpPr/>
          <p:nvPr>
            <p:ph idx="2" type="clipArt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Title, Text, and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648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dgm">
  <p:cSld name="Title and Diagram or Organization Char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chart">
  <p:cSld name="Title and Char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TwoObj">
  <p:cSld name="Title, Text, and 2 Conten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648200" y="1981200"/>
            <a:ext cx="3809999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3" type="body"/>
          </p:nvPr>
        </p:nvSpPr>
        <p:spPr>
          <a:xfrm>
            <a:off x="4648200" y="4114800"/>
            <a:ext cx="3809999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rgbClr val="3399FF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4.png"/><Relationship Id="rId4" Type="http://schemas.openxmlformats.org/officeDocument/2006/relationships/image" Target="../media/image00.pn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Relationship Id="rId4" Type="http://schemas.openxmlformats.org/officeDocument/2006/relationships/image" Target="../media/image0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Relationship Id="rId4" Type="http://schemas.openxmlformats.org/officeDocument/2006/relationships/image" Target="../media/image0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Relationship Id="rId4" Type="http://schemas.openxmlformats.org/officeDocument/2006/relationships/image" Target="../media/image20.png"/><Relationship Id="rId5" Type="http://schemas.openxmlformats.org/officeDocument/2006/relationships/image" Target="../media/image16.png"/><Relationship Id="rId6" Type="http://schemas.openxmlformats.org/officeDocument/2006/relationships/image" Target="../media/image0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6.png"/><Relationship Id="rId4" Type="http://schemas.openxmlformats.org/officeDocument/2006/relationships/image" Target="../media/image0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7.png"/><Relationship Id="rId4" Type="http://schemas.openxmlformats.org/officeDocument/2006/relationships/image" Target="../media/image0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9.png"/><Relationship Id="rId4" Type="http://schemas.openxmlformats.org/officeDocument/2006/relationships/image" Target="../media/image0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1.png"/><Relationship Id="rId4" Type="http://schemas.openxmlformats.org/officeDocument/2006/relationships/image" Target="../media/image0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2.png"/><Relationship Id="rId4" Type="http://schemas.openxmlformats.org/officeDocument/2006/relationships/image" Target="../media/image25.png"/><Relationship Id="rId5" Type="http://schemas.openxmlformats.org/officeDocument/2006/relationships/image" Target="../media/image27.png"/><Relationship Id="rId6" Type="http://schemas.openxmlformats.org/officeDocument/2006/relationships/image" Target="../media/image24.jpg"/><Relationship Id="rId7" Type="http://schemas.openxmlformats.org/officeDocument/2006/relationships/image" Target="../media/image05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3.png"/><Relationship Id="rId4" Type="http://schemas.openxmlformats.org/officeDocument/2006/relationships/image" Target="../media/image05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slide19.xml" TargetMode="External"/><Relationship Id="rId10" Type="http://schemas.openxmlformats.org/officeDocument/2006/relationships/hyperlink" Target="slide18.xml" TargetMode="External"/><Relationship Id="rId13" Type="http://schemas.openxmlformats.org/officeDocument/2006/relationships/image" Target="../media/image05.png"/><Relationship Id="rId12" Type="http://schemas.openxmlformats.org/officeDocument/2006/relationships/hyperlink" Target="slide21.x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slide4.xml" TargetMode="External"/><Relationship Id="rId4" Type="http://schemas.openxmlformats.org/officeDocument/2006/relationships/hyperlink" Target="slide5.xml" TargetMode="External"/><Relationship Id="rId9" Type="http://schemas.openxmlformats.org/officeDocument/2006/relationships/hyperlink" Target="slide13.xml" TargetMode="External"/><Relationship Id="rId5" Type="http://schemas.openxmlformats.org/officeDocument/2006/relationships/hyperlink" Target="slide8.xml" TargetMode="External"/><Relationship Id="rId6" Type="http://schemas.openxmlformats.org/officeDocument/2006/relationships/hyperlink" Target="slide9.xml" TargetMode="External"/><Relationship Id="rId7" Type="http://schemas.openxmlformats.org/officeDocument/2006/relationships/hyperlink" Target="slide11.xml" TargetMode="External"/><Relationship Id="rId8" Type="http://schemas.openxmlformats.org/officeDocument/2006/relationships/hyperlink" Target="slide12.xml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0.png"/><Relationship Id="rId4" Type="http://schemas.openxmlformats.org/officeDocument/2006/relationships/image" Target="../media/image0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9.png"/><Relationship Id="rId4" Type="http://schemas.openxmlformats.org/officeDocument/2006/relationships/image" Target="../media/image0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hyperlink" Target="mailto:elizabeth.kennedy@cobbk12.org" TargetMode="External"/><Relationship Id="rId4" Type="http://schemas.openxmlformats.org/officeDocument/2006/relationships/image" Target="../media/image28.png"/><Relationship Id="rId5" Type="http://schemas.openxmlformats.org/officeDocument/2006/relationships/image" Target="../media/image0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7.png"/><Relationship Id="rId4" Type="http://schemas.openxmlformats.org/officeDocument/2006/relationships/image" Target="../media/image0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Relationship Id="rId4" Type="http://schemas.openxmlformats.org/officeDocument/2006/relationships/image" Target="../media/image0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Relationship Id="rId4" Type="http://schemas.openxmlformats.org/officeDocument/2006/relationships/image" Target="../media/image02.png"/><Relationship Id="rId5" Type="http://schemas.openxmlformats.org/officeDocument/2006/relationships/image" Target="../media/image0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Relationship Id="rId4" Type="http://schemas.openxmlformats.org/officeDocument/2006/relationships/image" Target="../media/image0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6.png"/><Relationship Id="rId4" Type="http://schemas.openxmlformats.org/officeDocument/2006/relationships/image" Target="../media/image0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Relationship Id="rId4" Type="http://schemas.openxmlformats.org/officeDocument/2006/relationships/image" Target="../media/image08.png"/><Relationship Id="rId5" Type="http://schemas.openxmlformats.org/officeDocument/2006/relationships/image" Target="../media/image12.png"/><Relationship Id="rId6" Type="http://schemas.openxmlformats.org/officeDocument/2006/relationships/image" Target="../media/image09.png"/><Relationship Id="rId7" Type="http://schemas.openxmlformats.org/officeDocument/2006/relationships/image" Target="../media/image13.png"/><Relationship Id="rId8" Type="http://schemas.openxmlformats.org/officeDocument/2006/relationships/image" Target="../media/image0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8.png"/><Relationship Id="rId4" Type="http://schemas.openxmlformats.org/officeDocument/2006/relationships/image" Target="../media/image05.pn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subTitle"/>
          </p:nvPr>
        </p:nvSpPr>
        <p:spPr>
          <a:xfrm>
            <a:off x="1295400" y="4800600"/>
            <a:ext cx="6400799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Created by Betsey Kennedy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5th grade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Big Shanty Elementary</a:t>
            </a:r>
          </a:p>
        </p:txBody>
      </p:sp>
      <p:sp>
        <p:nvSpPr>
          <p:cNvPr id="121" name="Shape 121"/>
          <p:cNvSpPr/>
          <p:nvPr/>
        </p:nvSpPr>
        <p:spPr>
          <a:xfrm>
            <a:off x="533400" y="1143000"/>
            <a:ext cx="4800600" cy="33527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1">
                <a:ln cap="flat" cmpd="sng" w="9525">
                  <a:solidFill>
                    <a:srgbClr val="CC99FF"/>
                  </a:solidFill>
                  <a:prstDash val="solid"/>
                  <a:miter/>
                  <a:headEnd len="med" w="med" type="none"/>
                  <a:tailEnd len="med" w="med" type="none"/>
                </a:ln>
                <a:gradFill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0"/>
                </a:gradFill>
                <a:latin typeface="Arial"/>
              </a:rPr>
              <a:t>Chemistry in the Kitchen </a:t>
            </a:r>
          </a:p>
        </p:txBody>
      </p:sp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7400" y="1524000"/>
            <a:ext cx="2819400" cy="2676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5334000"/>
            <a:ext cx="7620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Essential Question: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5334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what ways are physical and chemical changes different?</a:t>
            </a:r>
            <a:b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Georgia Performance Standard:</a:t>
            </a:r>
            <a:b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S5P2. Students will explain the difference between a physical change and a chemical change.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533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Chemical Reaction!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381000" y="1981200"/>
            <a:ext cx="83057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new substance forms when a chemical change occurs.  The object doesn’t just look different, it is different!</a:t>
            </a:r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4784725"/>
            <a:ext cx="5638800" cy="1820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Shape 2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42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 on the black box to watch a short video about chemical reactions!</a:t>
            </a:r>
          </a:p>
        </p:txBody>
      </p:sp>
      <p:pic>
        <p:nvPicPr>
          <p:cNvPr id="232" name="Shape 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5000" y="2133600"/>
            <a:ext cx="5486399" cy="3741737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Shape 233"/>
          <p:cNvSpPr txBox="1"/>
          <p:nvPr/>
        </p:nvSpPr>
        <p:spPr>
          <a:xfrm>
            <a:off x="838200" y="6019800"/>
            <a:ext cx="7619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685800" y="5943600"/>
            <a:ext cx="807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5" name="Shape 235"/>
          <p:cNvSpPr txBox="1"/>
          <p:nvPr/>
        </p:nvSpPr>
        <p:spPr>
          <a:xfrm>
            <a:off x="457200" y="5943600"/>
            <a:ext cx="8686800" cy="336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From Peachstar Video Streaming: http://gpb.unitedstreaming.com</a:t>
            </a:r>
          </a:p>
        </p:txBody>
      </p:sp>
      <p:pic>
        <p:nvPicPr>
          <p:cNvPr id="236" name="Shape 2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5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Create a Chemical Reaction</a:t>
            </a:r>
          </a:p>
        </p:txBody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 groups of 3 or more and gather these items: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b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* </a:t>
            </a:r>
            <a: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3% hydrogen peroxide 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(do not use a higher percentage)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* measuring spoons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* yeast (3 teaspoons)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* cup (paper or plastic)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* thermometer </a:t>
            </a:r>
            <a:b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28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* watch with a second hand or timer</a:t>
            </a:r>
            <a:b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3" name="Shape 2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2209800"/>
            <a:ext cx="1274762" cy="1249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62600" y="4038600"/>
            <a:ext cx="1417636" cy="166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315200" y="3733800"/>
            <a:ext cx="1393825" cy="1639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Recording Data</a:t>
            </a: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Create a chart like this to record your data.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54" name="Shape 2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2962275"/>
            <a:ext cx="7242175" cy="1738311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Shape 255"/>
          <p:cNvSpPr/>
          <p:nvPr/>
        </p:nvSpPr>
        <p:spPr>
          <a:xfrm rot="-1020000">
            <a:off x="2209799" y="4876800"/>
            <a:ext cx="685800" cy="609599"/>
          </a:xfrm>
          <a:custGeom>
            <a:pathLst>
              <a:path extrusionOk="0" h="120000" w="120000">
                <a:moveTo>
                  <a:pt x="0" y="45835"/>
                </a:moveTo>
                <a:lnTo>
                  <a:pt x="45836" y="45836"/>
                </a:lnTo>
                <a:lnTo>
                  <a:pt x="59999" y="0"/>
                </a:lnTo>
                <a:lnTo>
                  <a:pt x="74163" y="45836"/>
                </a:lnTo>
                <a:lnTo>
                  <a:pt x="119999" y="45835"/>
                </a:lnTo>
                <a:lnTo>
                  <a:pt x="82917" y="74163"/>
                </a:lnTo>
                <a:lnTo>
                  <a:pt x="97081" y="119999"/>
                </a:lnTo>
                <a:lnTo>
                  <a:pt x="59999" y="91671"/>
                </a:lnTo>
                <a:lnTo>
                  <a:pt x="22918" y="119999"/>
                </a:lnTo>
                <a:lnTo>
                  <a:pt x="37082" y="74163"/>
                </a:lnTo>
                <a:lnTo>
                  <a:pt x="0" y="45835"/>
                </a:lnTo>
                <a:close/>
              </a:path>
            </a:pathLst>
          </a:cu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Shape 256"/>
          <p:cNvSpPr/>
          <p:nvPr/>
        </p:nvSpPr>
        <p:spPr>
          <a:xfrm rot="840000">
            <a:off x="7467600" y="5638799"/>
            <a:ext cx="685799" cy="609599"/>
          </a:xfrm>
          <a:custGeom>
            <a:pathLst>
              <a:path extrusionOk="0" h="120000" w="120000">
                <a:moveTo>
                  <a:pt x="0" y="45835"/>
                </a:moveTo>
                <a:lnTo>
                  <a:pt x="45836" y="45836"/>
                </a:lnTo>
                <a:lnTo>
                  <a:pt x="59999" y="0"/>
                </a:lnTo>
                <a:lnTo>
                  <a:pt x="74163" y="45836"/>
                </a:lnTo>
                <a:lnTo>
                  <a:pt x="119999" y="45835"/>
                </a:lnTo>
                <a:lnTo>
                  <a:pt x="82917" y="74163"/>
                </a:lnTo>
                <a:lnTo>
                  <a:pt x="97081" y="119999"/>
                </a:lnTo>
                <a:lnTo>
                  <a:pt x="59999" y="91671"/>
                </a:lnTo>
                <a:lnTo>
                  <a:pt x="22918" y="119999"/>
                </a:lnTo>
                <a:lnTo>
                  <a:pt x="37082" y="74163"/>
                </a:lnTo>
                <a:lnTo>
                  <a:pt x="0" y="45835"/>
                </a:lnTo>
                <a:close/>
              </a:path>
            </a:pathLst>
          </a:cu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7" name="Shape 257"/>
          <p:cNvSpPr/>
          <p:nvPr/>
        </p:nvSpPr>
        <p:spPr>
          <a:xfrm rot="1260000">
            <a:off x="3810000" y="5791199"/>
            <a:ext cx="685800" cy="609599"/>
          </a:xfrm>
          <a:custGeom>
            <a:pathLst>
              <a:path extrusionOk="0" h="120000" w="120000">
                <a:moveTo>
                  <a:pt x="0" y="45835"/>
                </a:moveTo>
                <a:lnTo>
                  <a:pt x="45836" y="45836"/>
                </a:lnTo>
                <a:lnTo>
                  <a:pt x="59999" y="0"/>
                </a:lnTo>
                <a:lnTo>
                  <a:pt x="74163" y="45836"/>
                </a:lnTo>
                <a:lnTo>
                  <a:pt x="119999" y="45835"/>
                </a:lnTo>
                <a:lnTo>
                  <a:pt x="82917" y="74163"/>
                </a:lnTo>
                <a:lnTo>
                  <a:pt x="97081" y="119999"/>
                </a:lnTo>
                <a:lnTo>
                  <a:pt x="59999" y="91671"/>
                </a:lnTo>
                <a:lnTo>
                  <a:pt x="22918" y="119999"/>
                </a:lnTo>
                <a:lnTo>
                  <a:pt x="37082" y="74163"/>
                </a:lnTo>
                <a:lnTo>
                  <a:pt x="0" y="45835"/>
                </a:lnTo>
                <a:close/>
              </a:path>
            </a:pathLst>
          </a:cu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8" name="Shape 258"/>
          <p:cNvSpPr/>
          <p:nvPr/>
        </p:nvSpPr>
        <p:spPr>
          <a:xfrm rot="240000">
            <a:off x="685800" y="5715000"/>
            <a:ext cx="685799" cy="609599"/>
          </a:xfrm>
          <a:custGeom>
            <a:pathLst>
              <a:path extrusionOk="0" h="120000" w="120000">
                <a:moveTo>
                  <a:pt x="0" y="45835"/>
                </a:moveTo>
                <a:lnTo>
                  <a:pt x="45836" y="45836"/>
                </a:lnTo>
                <a:lnTo>
                  <a:pt x="59999" y="0"/>
                </a:lnTo>
                <a:lnTo>
                  <a:pt x="74163" y="45836"/>
                </a:lnTo>
                <a:lnTo>
                  <a:pt x="119999" y="45835"/>
                </a:lnTo>
                <a:lnTo>
                  <a:pt x="82917" y="74163"/>
                </a:lnTo>
                <a:lnTo>
                  <a:pt x="97081" y="119999"/>
                </a:lnTo>
                <a:lnTo>
                  <a:pt x="59999" y="91671"/>
                </a:lnTo>
                <a:lnTo>
                  <a:pt x="22918" y="119999"/>
                </a:lnTo>
                <a:lnTo>
                  <a:pt x="37082" y="74163"/>
                </a:lnTo>
                <a:lnTo>
                  <a:pt x="0" y="45835"/>
                </a:lnTo>
                <a:close/>
              </a:path>
            </a:pathLst>
          </a:cu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9" name="Shape 259"/>
          <p:cNvSpPr/>
          <p:nvPr/>
        </p:nvSpPr>
        <p:spPr>
          <a:xfrm rot="-1020000">
            <a:off x="5638800" y="4953000"/>
            <a:ext cx="685800" cy="609599"/>
          </a:xfrm>
          <a:custGeom>
            <a:pathLst>
              <a:path extrusionOk="0" h="120000" w="120000">
                <a:moveTo>
                  <a:pt x="0" y="45835"/>
                </a:moveTo>
                <a:lnTo>
                  <a:pt x="45836" y="45836"/>
                </a:lnTo>
                <a:lnTo>
                  <a:pt x="59999" y="0"/>
                </a:lnTo>
                <a:lnTo>
                  <a:pt x="74163" y="45836"/>
                </a:lnTo>
                <a:lnTo>
                  <a:pt x="119999" y="45835"/>
                </a:lnTo>
                <a:lnTo>
                  <a:pt x="82917" y="74163"/>
                </a:lnTo>
                <a:lnTo>
                  <a:pt x="97081" y="119999"/>
                </a:lnTo>
                <a:lnTo>
                  <a:pt x="59999" y="91671"/>
                </a:lnTo>
                <a:lnTo>
                  <a:pt x="22918" y="119999"/>
                </a:lnTo>
                <a:lnTo>
                  <a:pt x="37082" y="74163"/>
                </a:lnTo>
                <a:lnTo>
                  <a:pt x="0" y="45835"/>
                </a:lnTo>
                <a:close/>
              </a:path>
            </a:pathLst>
          </a:cu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0" name="Shape 26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72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One:</a:t>
            </a: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457200" y="1981200"/>
            <a:ext cx="655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3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Pour 2 tablespoons of hydrogen peroxide into a cup. Place the thermometer into the cup. Read the temperature and record it in the chart under “0 sec.".</a:t>
            </a:r>
          </a:p>
          <a:p>
            <a:pPr indent="-342900" lvl="0" marL="342900" marR="0" rtl="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68" name="Shape 2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0200" y="3302000"/>
            <a:ext cx="3429000" cy="2778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Shape 2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6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Two:</a:t>
            </a:r>
          </a:p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381000" y="1981200"/>
            <a:ext cx="8077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Put three tablespoons of yeast into the cup. Gently swirl the cup. One partner should call out the time every 10 seconds. When each 10 seconds is called, </a:t>
            </a:r>
            <a:b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another partner should read </a:t>
            </a:r>
            <a:b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temperature. The </a:t>
            </a:r>
            <a:b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third person should record </a:t>
            </a:r>
            <a:b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temperature on the chart.</a:t>
            </a:r>
          </a:p>
          <a:p>
            <a:pPr indent="-342900" lvl="0" marL="342900" marR="0" rtl="0" algn="l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76" name="Shape 2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03962" y="3657600"/>
            <a:ext cx="2840036" cy="2185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Shape 27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Graph your results!</a:t>
            </a:r>
          </a:p>
        </p:txBody>
      </p:sp>
      <p:pic>
        <p:nvPicPr>
          <p:cNvPr id="283" name="Shape 283"/>
          <p:cNvPicPr preferRelativeResize="0"/>
          <p:nvPr>
            <p:ph idx="2" type="ch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981200"/>
            <a:ext cx="7772400" cy="4113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Shape 285"/>
          <p:cNvSpPr/>
          <p:nvPr/>
        </p:nvSpPr>
        <p:spPr>
          <a:xfrm rot="5400000">
            <a:off x="-533400" y="3733800"/>
            <a:ext cx="2667000" cy="2286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  <a:solidFill>
                  <a:srgbClr val="000000"/>
                </a:solidFill>
                <a:latin typeface="Arial"/>
              </a:rPr>
              <a:t>Temperature </a:t>
            </a:r>
          </a:p>
        </p:txBody>
      </p:sp>
      <p:sp>
        <p:nvSpPr>
          <p:cNvPr id="286" name="Shape 286"/>
          <p:cNvSpPr/>
          <p:nvPr/>
        </p:nvSpPr>
        <p:spPr>
          <a:xfrm>
            <a:off x="3962400" y="6019800"/>
            <a:ext cx="1828799" cy="31432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0" i="0">
                <a:ln cap="flat" cmpd="sng" w="9525">
                  <a:solidFill>
                    <a:srgbClr val="000000"/>
                  </a:solidFill>
                  <a:prstDash val="solid"/>
                  <a:miter/>
                  <a:headEnd len="med" w="med" type="none"/>
                  <a:tailEnd len="med" w="med" type="none"/>
                </a:ln>
                <a:solidFill>
                  <a:srgbClr val="000000"/>
                </a:solidFill>
                <a:latin typeface="Arial"/>
              </a:rPr>
              <a:t>Time (seconds) 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type="title"/>
          </p:nvPr>
        </p:nvSpPr>
        <p:spPr>
          <a:xfrm>
            <a:off x="381000" y="609600"/>
            <a:ext cx="8458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5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Other Chemical Reactions</a:t>
            </a:r>
            <a:r>
              <a:rPr b="0" i="0" lang="en-US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0" y="19050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Burning Foods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293" name="Shape 29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19600" y="2057400"/>
            <a:ext cx="180975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Shape 29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" y="2514600"/>
            <a:ext cx="2590800" cy="1731962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Shape 295"/>
          <p:cNvSpPr txBox="1"/>
          <p:nvPr/>
        </p:nvSpPr>
        <p:spPr>
          <a:xfrm>
            <a:off x="6019800" y="2209800"/>
            <a:ext cx="28956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Baking a Cake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609600" y="5257800"/>
            <a:ext cx="2895600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Digesting Food</a:t>
            </a:r>
          </a:p>
        </p:txBody>
      </p:sp>
      <p:pic>
        <p:nvPicPr>
          <p:cNvPr id="297" name="Shape 297"/>
          <p:cNvPicPr preferRelativeResize="0"/>
          <p:nvPr>
            <p:ph idx="2" type="body"/>
          </p:nvPr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52800" y="4648200"/>
            <a:ext cx="1752600" cy="17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Shape 298"/>
          <p:cNvSpPr txBox="1"/>
          <p:nvPr/>
        </p:nvSpPr>
        <p:spPr>
          <a:xfrm>
            <a:off x="5715000" y="3886200"/>
            <a:ext cx="3124199" cy="519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Tarnishing Silver</a:t>
            </a:r>
          </a:p>
        </p:txBody>
      </p:sp>
      <p:pic>
        <p:nvPicPr>
          <p:cNvPr id="299" name="Shape 29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019800" y="4495800"/>
            <a:ext cx="2514599" cy="869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0" name="Shape 30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Quick Review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533400" y="2590800"/>
            <a:ext cx="3657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Change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5181600" y="2362200"/>
            <a:ext cx="35813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 new substances formed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533400" y="4572000"/>
            <a:ext cx="3657600" cy="549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Chemical Reaction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5105400" y="4343400"/>
            <a:ext cx="3581399" cy="1006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mic Sans MS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New substances formed</a:t>
            </a:r>
          </a:p>
        </p:txBody>
      </p:sp>
      <p:sp>
        <p:nvSpPr>
          <p:cNvPr id="310" name="Shape 310"/>
          <p:cNvSpPr/>
          <p:nvPr/>
        </p:nvSpPr>
        <p:spPr>
          <a:xfrm>
            <a:off x="4038600" y="4572000"/>
            <a:ext cx="1219199" cy="533399"/>
          </a:xfrm>
          <a:custGeom>
            <a:pathLst>
              <a:path extrusionOk="0" h="120000" w="120000">
                <a:moveTo>
                  <a:pt x="90000" y="0"/>
                </a:moveTo>
                <a:lnTo>
                  <a:pt x="90000" y="30000"/>
                </a:lnTo>
                <a:lnTo>
                  <a:pt x="18750" y="30000"/>
                </a:lnTo>
                <a:lnTo>
                  <a:pt x="18750" y="90000"/>
                </a:lnTo>
                <a:lnTo>
                  <a:pt x="90000" y="90000"/>
                </a:lnTo>
                <a:lnTo>
                  <a:pt x="90000" y="120000"/>
                </a:lnTo>
                <a:lnTo>
                  <a:pt x="120000" y="60000"/>
                </a:lnTo>
                <a:lnTo>
                  <a:pt x="90000" y="0"/>
                </a:lnTo>
                <a:close/>
              </a:path>
              <a:path extrusionOk="0" h="120000" w="120000">
                <a:moveTo>
                  <a:pt x="7500" y="30000"/>
                </a:moveTo>
                <a:lnTo>
                  <a:pt x="7500" y="90000"/>
                </a:lnTo>
                <a:lnTo>
                  <a:pt x="15000" y="90000"/>
                </a:lnTo>
                <a:lnTo>
                  <a:pt x="15000" y="30000"/>
                </a:lnTo>
                <a:lnTo>
                  <a:pt x="7500" y="30000"/>
                </a:lnTo>
                <a:close/>
              </a:path>
              <a:path extrusionOk="0" h="120000" w="120000">
                <a:moveTo>
                  <a:pt x="0" y="30000"/>
                </a:moveTo>
                <a:lnTo>
                  <a:pt x="0" y="90000"/>
                </a:lnTo>
                <a:lnTo>
                  <a:pt x="3750" y="90000"/>
                </a:lnTo>
                <a:lnTo>
                  <a:pt x="3750" y="30000"/>
                </a:lnTo>
                <a:lnTo>
                  <a:pt x="0" y="30000"/>
                </a:lnTo>
                <a:close/>
              </a:path>
            </a:pathLst>
          </a:custGeom>
          <a:solidFill>
            <a:srgbClr val="FFFF00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1" name="Shape 311"/>
          <p:cNvSpPr/>
          <p:nvPr/>
        </p:nvSpPr>
        <p:spPr>
          <a:xfrm>
            <a:off x="3810000" y="2590800"/>
            <a:ext cx="1371599" cy="533399"/>
          </a:xfrm>
          <a:custGeom>
            <a:pathLst>
              <a:path extrusionOk="0" h="120000" w="120000">
                <a:moveTo>
                  <a:pt x="90000" y="0"/>
                </a:moveTo>
                <a:lnTo>
                  <a:pt x="90000" y="30000"/>
                </a:lnTo>
                <a:lnTo>
                  <a:pt x="18750" y="30000"/>
                </a:lnTo>
                <a:lnTo>
                  <a:pt x="18750" y="90000"/>
                </a:lnTo>
                <a:lnTo>
                  <a:pt x="90000" y="90000"/>
                </a:lnTo>
                <a:lnTo>
                  <a:pt x="90000" y="120000"/>
                </a:lnTo>
                <a:lnTo>
                  <a:pt x="120000" y="60000"/>
                </a:lnTo>
                <a:lnTo>
                  <a:pt x="90000" y="0"/>
                </a:lnTo>
                <a:close/>
              </a:path>
              <a:path extrusionOk="0" h="120000" w="120000">
                <a:moveTo>
                  <a:pt x="7500" y="30000"/>
                </a:moveTo>
                <a:lnTo>
                  <a:pt x="7500" y="90000"/>
                </a:lnTo>
                <a:lnTo>
                  <a:pt x="15000" y="90000"/>
                </a:lnTo>
                <a:lnTo>
                  <a:pt x="15000" y="30000"/>
                </a:lnTo>
                <a:lnTo>
                  <a:pt x="7500" y="30000"/>
                </a:lnTo>
                <a:close/>
              </a:path>
              <a:path extrusionOk="0" h="120000" w="120000">
                <a:moveTo>
                  <a:pt x="0" y="30000"/>
                </a:moveTo>
                <a:lnTo>
                  <a:pt x="0" y="90000"/>
                </a:lnTo>
                <a:lnTo>
                  <a:pt x="3750" y="90000"/>
                </a:lnTo>
                <a:lnTo>
                  <a:pt x="3750" y="30000"/>
                </a:lnTo>
                <a:lnTo>
                  <a:pt x="0" y="30000"/>
                </a:lnTo>
                <a:close/>
              </a:path>
            </a:pathLst>
          </a:cu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12" name="Shape 3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Quick Review</a:t>
            </a:r>
          </a:p>
        </p:txBody>
      </p:sp>
      <p:pic>
        <p:nvPicPr>
          <p:cNvPr id="318" name="Shape 318"/>
          <p:cNvPicPr preferRelativeResize="0"/>
          <p:nvPr>
            <p:ph idx="2" type="dgm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4950" y="2286000"/>
            <a:ext cx="8520112" cy="2279650"/>
          </a:xfrm>
          <a:prstGeom prst="rect">
            <a:avLst/>
          </a:prstGeom>
          <a:noFill/>
          <a:ln>
            <a:noFill/>
          </a:ln>
        </p:spPr>
      </p:pic>
      <p:sp>
        <p:nvSpPr>
          <p:cNvPr id="319" name="Shape 319"/>
          <p:cNvSpPr txBox="1"/>
          <p:nvPr/>
        </p:nvSpPr>
        <p:spPr>
          <a:xfrm>
            <a:off x="1371600" y="5029200"/>
            <a:ext cx="67818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other examples of physical and chemical changes can you find?</a:t>
            </a:r>
          </a:p>
        </p:txBody>
      </p:sp>
      <p:pic>
        <p:nvPicPr>
          <p:cNvPr id="320" name="Shape 3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Table of Contents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9812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Changes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Physical Properties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Activity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Definition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/>
              </a:rPr>
              <a:t>Examples</a:t>
            </a:r>
          </a:p>
        </p:txBody>
      </p:sp>
      <p:sp>
        <p:nvSpPr>
          <p:cNvPr id="136" name="Shape 136"/>
          <p:cNvSpPr txBox="1"/>
          <p:nvPr>
            <p:ph idx="2" type="body"/>
          </p:nvPr>
        </p:nvSpPr>
        <p:spPr>
          <a:xfrm>
            <a:off x="4419600" y="1981200"/>
            <a:ext cx="44195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Chemical Reactions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/>
              </a:rPr>
              <a:t>Definition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/>
              </a:rPr>
              <a:t>Video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/>
              </a:rPr>
              <a:t>Experiment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/>
              </a:rPr>
              <a:t>Examples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1"/>
              </a:rPr>
              <a:t>Review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8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2"/>
              </a:rPr>
              <a:t>Virtual Activity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0" y="5943600"/>
            <a:ext cx="9144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 on the 	at the bottom of each slide to return to the table of contents.</a:t>
            </a:r>
          </a:p>
        </p:txBody>
      </p:sp>
      <p:pic>
        <p:nvPicPr>
          <p:cNvPr id="138" name="Shape 138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524000" y="57912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Virtual Kitchen</a:t>
            </a:r>
          </a:p>
        </p:txBody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Click on the cabbage below to experiment with acids and bases in the kitchen!</a:t>
            </a:r>
          </a:p>
        </p:txBody>
      </p:sp>
      <p:pic>
        <p:nvPicPr>
          <p:cNvPr id="327" name="Shape 3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8400" y="4191000"/>
            <a:ext cx="1812924" cy="1625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Shape 3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>
            <p:ph type="title"/>
          </p:nvPr>
        </p:nvSpPr>
        <p:spPr>
          <a:xfrm>
            <a:off x="304800" y="609600"/>
            <a:ext cx="8534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Virtual Kitchen Results</a:t>
            </a:r>
          </a:p>
        </p:txBody>
      </p:sp>
      <p:pic>
        <p:nvPicPr>
          <p:cNvPr id="334" name="Shape 334"/>
          <p:cNvPicPr preferRelativeResize="0"/>
          <p:nvPr>
            <p:ph idx="2" type="ch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1905000"/>
            <a:ext cx="7772400" cy="434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Shape 3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6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Images</a:t>
            </a:r>
          </a:p>
        </p:txBody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x="685800" y="1981200"/>
            <a:ext cx="44195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graphics used in this PowerPoint are assumed to be free and/or public domain. If I used a copyrighted graphic in error, please contact me at my </a:t>
            </a:r>
            <a:r>
              <a:rPr b="0" i="0" lang="en-US" sz="24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email address </a:t>
            </a: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immediately so that I may give proper credit or remove the graphic from my site.</a:t>
            </a:r>
          </a:p>
        </p:txBody>
      </p:sp>
      <p:pic>
        <p:nvPicPr>
          <p:cNvPr id="342" name="Shape 3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10200" y="2057400"/>
            <a:ext cx="3416299" cy="36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Shape 34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81000" y="609600"/>
            <a:ext cx="8305799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66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Properties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685800" y="1905000"/>
            <a:ext cx="7924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533400" y="1981200"/>
            <a:ext cx="8229600" cy="34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properties are the characteristics you can observe about an object by using your senses or measuring the object.</a:t>
            </a: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00" y="5486400"/>
            <a:ext cx="7162799" cy="646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228600" y="609600"/>
            <a:ext cx="86105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42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Describe the physical properties of an apple.</a:t>
            </a: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95600" y="2057400"/>
            <a:ext cx="34417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/>
        </p:nvSpPr>
        <p:spPr>
          <a:xfrm rot="-480000">
            <a:off x="481011" y="1827211"/>
            <a:ext cx="2438399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does it feel?</a:t>
            </a:r>
          </a:p>
        </p:txBody>
      </p:sp>
      <p:sp>
        <p:nvSpPr>
          <p:cNvPr id="155" name="Shape 155"/>
          <p:cNvSpPr txBox="1"/>
          <p:nvPr/>
        </p:nvSpPr>
        <p:spPr>
          <a:xfrm rot="420000">
            <a:off x="179387" y="2981324"/>
            <a:ext cx="2614611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does it taste?</a:t>
            </a:r>
          </a:p>
        </p:txBody>
      </p:sp>
      <p:sp>
        <p:nvSpPr>
          <p:cNvPr id="156" name="Shape 156"/>
          <p:cNvSpPr txBox="1"/>
          <p:nvPr/>
        </p:nvSpPr>
        <p:spPr>
          <a:xfrm rot="-780000">
            <a:off x="344487" y="4186236"/>
            <a:ext cx="230981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color is it?</a:t>
            </a:r>
          </a:p>
        </p:txBody>
      </p:sp>
      <p:sp>
        <p:nvSpPr>
          <p:cNvPr id="157" name="Shape 157"/>
          <p:cNvSpPr txBox="1"/>
          <p:nvPr/>
        </p:nvSpPr>
        <p:spPr>
          <a:xfrm rot="420000">
            <a:off x="203200" y="5484812"/>
            <a:ext cx="2614611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shape is it?</a:t>
            </a:r>
          </a:p>
        </p:txBody>
      </p:sp>
      <p:sp>
        <p:nvSpPr>
          <p:cNvPr id="158" name="Shape 158"/>
          <p:cNvSpPr txBox="1"/>
          <p:nvPr/>
        </p:nvSpPr>
        <p:spPr>
          <a:xfrm rot="420000">
            <a:off x="6503987" y="1751012"/>
            <a:ext cx="2614611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the mass?</a:t>
            </a:r>
          </a:p>
        </p:txBody>
      </p:sp>
      <p:sp>
        <p:nvSpPr>
          <p:cNvPr id="159" name="Shape 159"/>
          <p:cNvSpPr txBox="1"/>
          <p:nvPr/>
        </p:nvSpPr>
        <p:spPr>
          <a:xfrm rot="420000">
            <a:off x="6756400" y="4113212"/>
            <a:ext cx="1928811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tall is it?</a:t>
            </a:r>
          </a:p>
        </p:txBody>
      </p:sp>
      <p:sp>
        <p:nvSpPr>
          <p:cNvPr id="160" name="Shape 160"/>
          <p:cNvSpPr txBox="1"/>
          <p:nvPr/>
        </p:nvSpPr>
        <p:spPr>
          <a:xfrm rot="-480000">
            <a:off x="6477000" y="2819399"/>
            <a:ext cx="2438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wide is it?</a:t>
            </a:r>
          </a:p>
        </p:txBody>
      </p:sp>
      <p:sp>
        <p:nvSpPr>
          <p:cNvPr id="161" name="Shape 161"/>
          <p:cNvSpPr txBox="1"/>
          <p:nvPr/>
        </p:nvSpPr>
        <p:spPr>
          <a:xfrm rot="-480000">
            <a:off x="6500811" y="5180012"/>
            <a:ext cx="2438399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much does it weigh?</a:t>
            </a:r>
          </a:p>
        </p:txBody>
      </p:sp>
      <p:pic>
        <p:nvPicPr>
          <p:cNvPr id="162" name="Shape 1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81000" y="609600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48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does the apple change when we cut it in half?</a:t>
            </a: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95600" y="2209800"/>
            <a:ext cx="3114675" cy="24399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90800" y="4572000"/>
            <a:ext cx="4056061" cy="1135062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533400" y="2209800"/>
            <a:ext cx="2743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1" name="Shape 171"/>
          <p:cNvSpPr txBox="1"/>
          <p:nvPr/>
        </p:nvSpPr>
        <p:spPr>
          <a:xfrm rot="-360000">
            <a:off x="322261" y="2132011"/>
            <a:ext cx="3124199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Does the size change?</a:t>
            </a:r>
          </a:p>
        </p:txBody>
      </p:sp>
      <p:sp>
        <p:nvSpPr>
          <p:cNvPr id="172" name="Shape 172"/>
          <p:cNvSpPr txBox="1"/>
          <p:nvPr/>
        </p:nvSpPr>
        <p:spPr>
          <a:xfrm rot="360000">
            <a:off x="-20636" y="4494211"/>
            <a:ext cx="3276599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Does the taste change?</a:t>
            </a:r>
          </a:p>
        </p:txBody>
      </p:sp>
      <p:sp>
        <p:nvSpPr>
          <p:cNvPr id="173" name="Shape 173"/>
          <p:cNvSpPr txBox="1"/>
          <p:nvPr/>
        </p:nvSpPr>
        <p:spPr>
          <a:xfrm rot="300000">
            <a:off x="5470525" y="2209799"/>
            <a:ext cx="3370262" cy="82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Does the smell change?</a:t>
            </a:r>
          </a:p>
        </p:txBody>
      </p:sp>
      <p:sp>
        <p:nvSpPr>
          <p:cNvPr id="174" name="Shape 174"/>
          <p:cNvSpPr txBox="1"/>
          <p:nvPr/>
        </p:nvSpPr>
        <p:spPr>
          <a:xfrm rot="-360000">
            <a:off x="5791199" y="3962400"/>
            <a:ext cx="3124199" cy="457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it still an apple?</a:t>
            </a:r>
          </a:p>
        </p:txBody>
      </p:sp>
      <p:pic>
        <p:nvPicPr>
          <p:cNvPr id="175" name="Shape 17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we cut an apple, we produce a physical change.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457200" y="2438400"/>
            <a:ext cx="4038599" cy="373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have only changed the </a:t>
            </a:r>
            <a:r>
              <a:rPr b="1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physical properties</a:t>
            </a:r>
            <a:r>
              <a:rPr b="0" i="0" lang="en-US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of the apple.</a:t>
            </a:r>
          </a:p>
        </p:txBody>
      </p:sp>
      <p:pic>
        <p:nvPicPr>
          <p:cNvPr id="182" name="Shape 182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48200" y="2546350"/>
            <a:ext cx="3809999" cy="298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50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a physical change?</a:t>
            </a:r>
          </a:p>
        </p:txBody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2133600"/>
            <a:ext cx="44958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A physical change causes the object to look different but nothing new has formed.</a:t>
            </a:r>
          </a:p>
        </p:txBody>
      </p:sp>
      <p:pic>
        <p:nvPicPr>
          <p:cNvPr id="190" name="Shape 19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 rot="1260000">
            <a:off x="5105399" y="2316161"/>
            <a:ext cx="3200400" cy="2936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81000" y="609600"/>
            <a:ext cx="83819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Other Physical Changes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676400"/>
            <a:ext cx="19049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Melting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2514600" y="5410200"/>
            <a:ext cx="2057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Freezing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6324600" y="1676400"/>
            <a:ext cx="22097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Kneading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3200400" y="2286000"/>
            <a:ext cx="19049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Boiling</a:t>
            </a:r>
          </a:p>
        </p:txBody>
      </p:sp>
      <p:pic>
        <p:nvPicPr>
          <p:cNvPr id="201" name="Shape 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24200" y="2971800"/>
            <a:ext cx="2070099" cy="1598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" y="5105400"/>
            <a:ext cx="1387474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Shape 20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85800" y="2438400"/>
            <a:ext cx="1385887" cy="1904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629400" y="2362200"/>
            <a:ext cx="1538286" cy="182562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Shape 205"/>
          <p:cNvSpPr txBox="1"/>
          <p:nvPr/>
        </p:nvSpPr>
        <p:spPr>
          <a:xfrm>
            <a:off x="5257800" y="4495800"/>
            <a:ext cx="25145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Breaking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410200" y="5181600"/>
            <a:ext cx="2089150" cy="139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228600" y="609600"/>
            <a:ext cx="86105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4500" u="none" cap="none" strike="noStrik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happened to the apple?</a:t>
            </a:r>
          </a:p>
        </p:txBody>
      </p:sp>
      <p:pic>
        <p:nvPicPr>
          <p:cNvPr id="213" name="Shape 2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828800"/>
            <a:ext cx="3124199" cy="2827337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Shape 214"/>
          <p:cNvSpPr/>
          <p:nvPr/>
        </p:nvSpPr>
        <p:spPr>
          <a:xfrm rot="-600000">
            <a:off x="304800" y="4571999"/>
            <a:ext cx="2819400" cy="1371600"/>
          </a:xfrm>
          <a:prstGeom prst="star16">
            <a:avLst>
              <a:gd fmla="val 37500" name="adj"/>
            </a:avLst>
          </a:prstGeom>
          <a:solidFill>
            <a:schemeClr val="accent1"/>
          </a:solidFill>
          <a:ln cap="flat" cmpd="sng" w="381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" name="Shape 215"/>
          <p:cNvSpPr txBox="1"/>
          <p:nvPr/>
        </p:nvSpPr>
        <p:spPr>
          <a:xfrm rot="-720000">
            <a:off x="1060450" y="4953000"/>
            <a:ext cx="1371600" cy="519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YUCK!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4038600" y="1828800"/>
            <a:ext cx="4800600" cy="3384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Apples turn brown because the chemicals inside the apple mix with the oxygen in the air. This forms a new substance so it must not be a physical change!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4343400" y="5410200"/>
            <a:ext cx="39623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b="1" i="0" lang="en-US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it?</a:t>
            </a:r>
          </a:p>
        </p:txBody>
      </p:sp>
      <p:pic>
        <p:nvPicPr>
          <p:cNvPr id="218" name="Shape 2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82000" y="5867400"/>
            <a:ext cx="563562" cy="6746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